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2"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115" d="100"/>
          <a:sy n="115" d="100"/>
        </p:scale>
        <p:origin x="43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DF36775-55A1-4879-AF85-D29C74722330}"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68230-7E41-4D4E-8BF1-C2607BF541B8}" type="slidenum">
              <a:rPr lang="en-US" smtClean="0"/>
              <a:t>‹#›</a:t>
            </a:fld>
            <a:endParaRPr lang="en-US"/>
          </a:p>
        </p:txBody>
      </p:sp>
    </p:spTree>
    <p:extLst>
      <p:ext uri="{BB962C8B-B14F-4D97-AF65-F5344CB8AC3E}">
        <p14:creationId xmlns:p14="http://schemas.microsoft.com/office/powerpoint/2010/main" val="3977351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36775-55A1-4879-AF85-D29C74722330}"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68230-7E41-4D4E-8BF1-C2607BF541B8}" type="slidenum">
              <a:rPr lang="en-US" smtClean="0"/>
              <a:t>‹#›</a:t>
            </a:fld>
            <a:endParaRPr lang="en-US"/>
          </a:p>
        </p:txBody>
      </p:sp>
    </p:spTree>
    <p:extLst>
      <p:ext uri="{BB962C8B-B14F-4D97-AF65-F5344CB8AC3E}">
        <p14:creationId xmlns:p14="http://schemas.microsoft.com/office/powerpoint/2010/main" val="373077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36775-55A1-4879-AF85-D29C74722330}"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68230-7E41-4D4E-8BF1-C2607BF541B8}" type="slidenum">
              <a:rPr lang="en-US" smtClean="0"/>
              <a:t>‹#›</a:t>
            </a:fld>
            <a:endParaRPr lang="en-US"/>
          </a:p>
        </p:txBody>
      </p:sp>
    </p:spTree>
    <p:extLst>
      <p:ext uri="{BB962C8B-B14F-4D97-AF65-F5344CB8AC3E}">
        <p14:creationId xmlns:p14="http://schemas.microsoft.com/office/powerpoint/2010/main" val="184831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F36775-55A1-4879-AF85-D29C74722330}"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68230-7E41-4D4E-8BF1-C2607BF541B8}" type="slidenum">
              <a:rPr lang="en-US" smtClean="0"/>
              <a:t>‹#›</a:t>
            </a:fld>
            <a:endParaRPr lang="en-US"/>
          </a:p>
        </p:txBody>
      </p:sp>
    </p:spTree>
    <p:extLst>
      <p:ext uri="{BB962C8B-B14F-4D97-AF65-F5344CB8AC3E}">
        <p14:creationId xmlns:p14="http://schemas.microsoft.com/office/powerpoint/2010/main" val="3373396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DF36775-55A1-4879-AF85-D29C74722330}" type="datetimeFigureOut">
              <a:rPr lang="en-US" smtClean="0"/>
              <a:t>8/13/2018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E68230-7E41-4D4E-8BF1-C2607BF541B8}" type="slidenum">
              <a:rPr lang="en-US" smtClean="0"/>
              <a:t>‹#›</a:t>
            </a:fld>
            <a:endParaRPr lang="en-US"/>
          </a:p>
        </p:txBody>
      </p:sp>
    </p:spTree>
    <p:extLst>
      <p:ext uri="{BB962C8B-B14F-4D97-AF65-F5344CB8AC3E}">
        <p14:creationId xmlns:p14="http://schemas.microsoft.com/office/powerpoint/2010/main" val="2471357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F36775-55A1-4879-AF85-D29C74722330}"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68230-7E41-4D4E-8BF1-C2607BF541B8}" type="slidenum">
              <a:rPr lang="en-US" smtClean="0"/>
              <a:t>‹#›</a:t>
            </a:fld>
            <a:endParaRPr lang="en-US"/>
          </a:p>
        </p:txBody>
      </p:sp>
    </p:spTree>
    <p:extLst>
      <p:ext uri="{BB962C8B-B14F-4D97-AF65-F5344CB8AC3E}">
        <p14:creationId xmlns:p14="http://schemas.microsoft.com/office/powerpoint/2010/main" val="2954718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DF36775-55A1-4879-AF85-D29C74722330}" type="datetimeFigureOut">
              <a:rPr lang="en-US" smtClean="0"/>
              <a:t>8/13/2018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E68230-7E41-4D4E-8BF1-C2607BF541B8}" type="slidenum">
              <a:rPr lang="en-US" smtClean="0"/>
              <a:t>‹#›</a:t>
            </a:fld>
            <a:endParaRPr lang="en-US"/>
          </a:p>
        </p:txBody>
      </p:sp>
    </p:spTree>
    <p:extLst>
      <p:ext uri="{BB962C8B-B14F-4D97-AF65-F5344CB8AC3E}">
        <p14:creationId xmlns:p14="http://schemas.microsoft.com/office/powerpoint/2010/main" val="1676983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F36775-55A1-4879-AF85-D29C74722330}" type="datetimeFigureOut">
              <a:rPr lang="en-US" smtClean="0"/>
              <a:t>8/13/2018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E68230-7E41-4D4E-8BF1-C2607BF541B8}" type="slidenum">
              <a:rPr lang="en-US" smtClean="0"/>
              <a:t>‹#›</a:t>
            </a:fld>
            <a:endParaRPr lang="en-US"/>
          </a:p>
        </p:txBody>
      </p:sp>
    </p:spTree>
    <p:extLst>
      <p:ext uri="{BB962C8B-B14F-4D97-AF65-F5344CB8AC3E}">
        <p14:creationId xmlns:p14="http://schemas.microsoft.com/office/powerpoint/2010/main" val="596239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F36775-55A1-4879-AF85-D29C74722330}" type="datetimeFigureOut">
              <a:rPr lang="en-US" smtClean="0"/>
              <a:t>8/13/2018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E68230-7E41-4D4E-8BF1-C2607BF541B8}" type="slidenum">
              <a:rPr lang="en-US" smtClean="0"/>
              <a:t>‹#›</a:t>
            </a:fld>
            <a:endParaRPr lang="en-US"/>
          </a:p>
        </p:txBody>
      </p:sp>
    </p:spTree>
    <p:extLst>
      <p:ext uri="{BB962C8B-B14F-4D97-AF65-F5344CB8AC3E}">
        <p14:creationId xmlns:p14="http://schemas.microsoft.com/office/powerpoint/2010/main" val="4125871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F36775-55A1-4879-AF85-D29C74722330}"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68230-7E41-4D4E-8BF1-C2607BF541B8}" type="slidenum">
              <a:rPr lang="en-US" smtClean="0"/>
              <a:t>‹#›</a:t>
            </a:fld>
            <a:endParaRPr lang="en-US"/>
          </a:p>
        </p:txBody>
      </p:sp>
    </p:spTree>
    <p:extLst>
      <p:ext uri="{BB962C8B-B14F-4D97-AF65-F5344CB8AC3E}">
        <p14:creationId xmlns:p14="http://schemas.microsoft.com/office/powerpoint/2010/main" val="403112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DF36775-55A1-4879-AF85-D29C74722330}" type="datetimeFigureOut">
              <a:rPr lang="en-US" smtClean="0"/>
              <a:t>8/13/2018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E68230-7E41-4D4E-8BF1-C2607BF541B8}" type="slidenum">
              <a:rPr lang="en-US" smtClean="0"/>
              <a:t>‹#›</a:t>
            </a:fld>
            <a:endParaRPr lang="en-US"/>
          </a:p>
        </p:txBody>
      </p:sp>
    </p:spTree>
    <p:extLst>
      <p:ext uri="{BB962C8B-B14F-4D97-AF65-F5344CB8AC3E}">
        <p14:creationId xmlns:p14="http://schemas.microsoft.com/office/powerpoint/2010/main" val="789343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F36775-55A1-4879-AF85-D29C74722330}" type="datetimeFigureOut">
              <a:rPr lang="en-US" smtClean="0"/>
              <a:t>8/13/2018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E68230-7E41-4D4E-8BF1-C2607BF541B8}" type="slidenum">
              <a:rPr lang="en-US" smtClean="0"/>
              <a:t>‹#›</a:t>
            </a:fld>
            <a:endParaRPr lang="en-US"/>
          </a:p>
        </p:txBody>
      </p:sp>
    </p:spTree>
    <p:extLst>
      <p:ext uri="{BB962C8B-B14F-4D97-AF65-F5344CB8AC3E}">
        <p14:creationId xmlns:p14="http://schemas.microsoft.com/office/powerpoint/2010/main" val="2964216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cmcox@Talladega.edu" TargetMode="External"/><Relationship Id="rId2" Type="http://schemas.openxmlformats.org/officeDocument/2006/relationships/hyperlink" Target="mailto:tclibrary@Talladega.edu" TargetMode="External"/><Relationship Id="rId1" Type="http://schemas.openxmlformats.org/officeDocument/2006/relationships/slideLayout" Target="../slideLayouts/slideLayout2.xml"/><Relationship Id="rId4" Type="http://schemas.openxmlformats.org/officeDocument/2006/relationships/hyperlink" Target="mailto:amcqueen@Talladega.ed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355868"/>
            <a:ext cx="9144000" cy="901931"/>
          </a:xfrm>
        </p:spPr>
        <p:txBody>
          <a:bodyPr/>
          <a:lstStyle/>
          <a:p>
            <a:r>
              <a:rPr lang="en-US" dirty="0" smtClean="0"/>
              <a:t>Library Instruction</a:t>
            </a:r>
          </a:p>
          <a:p>
            <a:r>
              <a:rPr lang="en-US" dirty="0" smtClean="0"/>
              <a:t>Basic Searching</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4115" y="989557"/>
            <a:ext cx="6143769" cy="1514773"/>
          </a:xfrm>
          <a:prstGeom prst="rect">
            <a:avLst/>
          </a:prstGeom>
        </p:spPr>
      </p:pic>
    </p:spTree>
    <p:extLst>
      <p:ext uri="{BB962C8B-B14F-4D97-AF65-F5344CB8AC3E}">
        <p14:creationId xmlns:p14="http://schemas.microsoft.com/office/powerpoint/2010/main" val="6249091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224484" y="242694"/>
            <a:ext cx="10092166" cy="5676843"/>
          </a:xfrm>
          <a:prstGeom prst="rect">
            <a:avLst/>
          </a:prstGeom>
        </p:spPr>
      </p:pic>
      <p:sp>
        <p:nvSpPr>
          <p:cNvPr id="5" name="TextBox 4"/>
          <p:cNvSpPr txBox="1"/>
          <p:nvPr/>
        </p:nvSpPr>
        <p:spPr>
          <a:xfrm>
            <a:off x="1010653" y="5919537"/>
            <a:ext cx="10170694" cy="646331"/>
          </a:xfrm>
          <a:prstGeom prst="rect">
            <a:avLst/>
          </a:prstGeom>
          <a:noFill/>
        </p:spPr>
        <p:txBody>
          <a:bodyPr wrap="square" rtlCol="0">
            <a:spAutoFit/>
          </a:bodyPr>
          <a:lstStyle/>
          <a:p>
            <a:r>
              <a:rPr lang="en-US" dirty="0" smtClean="0"/>
              <a:t>After click on the title, you have many options. You can view the PDF, Cite, email it to yourself, save it, add it to your folder, print the item, or share the item.</a:t>
            </a:r>
            <a:endParaRPr lang="en-US" dirty="0"/>
          </a:p>
        </p:txBody>
      </p:sp>
      <p:sp>
        <p:nvSpPr>
          <p:cNvPr id="6" name="Oval 5"/>
          <p:cNvSpPr/>
          <p:nvPr/>
        </p:nvSpPr>
        <p:spPr>
          <a:xfrm>
            <a:off x="1122738" y="2139834"/>
            <a:ext cx="1421476" cy="44888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396310" y="2969940"/>
            <a:ext cx="723209" cy="249382"/>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396309" y="2517588"/>
            <a:ext cx="723209" cy="224444"/>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0396310" y="2726259"/>
            <a:ext cx="723208" cy="257694"/>
          </a:xfrm>
          <a:prstGeom prst="ellipse">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396309" y="2249574"/>
            <a:ext cx="723209" cy="24106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458138" y="4119393"/>
            <a:ext cx="723209" cy="282633"/>
          </a:xfrm>
          <a:prstGeom prst="ellipse">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858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 calcmode="lin" valueType="num">
                                      <p:cBhvr>
                                        <p:cTn id="35" dur="1000" fill="hold"/>
                                        <p:tgtEl>
                                          <p:spTgt spid="11"/>
                                        </p:tgtEl>
                                        <p:attrNameLst>
                                          <p:attrName>style.rotation</p:attrName>
                                        </p:attrNameLst>
                                      </p:cBhvr>
                                      <p:tavLst>
                                        <p:tav tm="0">
                                          <p:val>
                                            <p:fltVal val="90"/>
                                          </p:val>
                                        </p:tav>
                                        <p:tav tm="100000">
                                          <p:val>
                                            <p:fltVal val="0"/>
                                          </p:val>
                                        </p:tav>
                                      </p:tavLst>
                                    </p:anim>
                                    <p:animEffect transition="in" filter="fade">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Any Questions?</a:t>
            </a:r>
            <a:endParaRPr lang="en-US" dirty="0"/>
          </a:p>
        </p:txBody>
      </p:sp>
      <p:sp>
        <p:nvSpPr>
          <p:cNvPr id="3" name="Content Placeholder 2"/>
          <p:cNvSpPr>
            <a:spLocks noGrp="1"/>
          </p:cNvSpPr>
          <p:nvPr>
            <p:ph idx="1"/>
          </p:nvPr>
        </p:nvSpPr>
        <p:spPr/>
        <p:txBody>
          <a:bodyPr/>
          <a:lstStyle/>
          <a:p>
            <a:r>
              <a:rPr lang="en-US" dirty="0" smtClean="0"/>
              <a:t>Call us: 256-761-6284 or 256-761-6377</a:t>
            </a:r>
          </a:p>
          <a:p>
            <a:r>
              <a:rPr lang="en-US" dirty="0" smtClean="0"/>
              <a:t>Email us: </a:t>
            </a:r>
            <a:r>
              <a:rPr lang="en-US" dirty="0" smtClean="0">
                <a:hlinkClick r:id="rId2"/>
              </a:rPr>
              <a:t>tclibrary@Talladega.edu</a:t>
            </a:r>
            <a:r>
              <a:rPr lang="en-US" dirty="0" smtClean="0"/>
              <a:t>, </a:t>
            </a:r>
            <a:r>
              <a:rPr lang="en-US" dirty="0" smtClean="0">
                <a:hlinkClick r:id="rId3"/>
              </a:rPr>
              <a:t>cmcox@Talladega.edu</a:t>
            </a:r>
            <a:r>
              <a:rPr lang="en-US" dirty="0" smtClean="0"/>
              <a:t>, </a:t>
            </a:r>
            <a:r>
              <a:rPr lang="en-US" dirty="0" smtClean="0">
                <a:hlinkClick r:id="rId4"/>
              </a:rPr>
              <a:t>amcqueen@Talladega.edu</a:t>
            </a:r>
            <a:endParaRPr lang="en-US" dirty="0" smtClean="0"/>
          </a:p>
          <a:p>
            <a:r>
              <a:rPr lang="en-US" dirty="0" smtClean="0"/>
              <a:t>Come by! </a:t>
            </a:r>
          </a:p>
          <a:p>
            <a:pPr lvl="1"/>
            <a:r>
              <a:rPr lang="en-US" dirty="0" smtClean="0"/>
              <a:t>Monday – Thursday: 8am – 11pm</a:t>
            </a:r>
          </a:p>
          <a:p>
            <a:pPr lvl="1"/>
            <a:r>
              <a:rPr lang="en-US" dirty="0" smtClean="0"/>
              <a:t>Friday: 8am – 5pm</a:t>
            </a:r>
          </a:p>
          <a:p>
            <a:pPr lvl="1"/>
            <a:r>
              <a:rPr lang="en-US" dirty="0" smtClean="0"/>
              <a:t>Saturday/Sunday: 11am – 8pm</a:t>
            </a:r>
            <a:endParaRPr lang="en-US" dirty="0"/>
          </a:p>
        </p:txBody>
      </p:sp>
    </p:spTree>
    <p:extLst>
      <p:ext uri="{BB962C8B-B14F-4D97-AF65-F5344CB8AC3E}">
        <p14:creationId xmlns:p14="http://schemas.microsoft.com/office/powerpoint/2010/main" val="4004342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6733" y="100208"/>
            <a:ext cx="10160000" cy="5715000"/>
          </a:xfrm>
          <a:prstGeom prst="rect">
            <a:avLst/>
          </a:prstGeom>
        </p:spPr>
      </p:pic>
      <p:sp>
        <p:nvSpPr>
          <p:cNvPr id="5" name="Oval 4"/>
          <p:cNvSpPr/>
          <p:nvPr/>
        </p:nvSpPr>
        <p:spPr>
          <a:xfrm>
            <a:off x="4442071" y="492501"/>
            <a:ext cx="651353" cy="57619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035463" y="5815208"/>
            <a:ext cx="10160000" cy="369332"/>
          </a:xfrm>
          <a:prstGeom prst="rect">
            <a:avLst/>
          </a:prstGeom>
          <a:noFill/>
        </p:spPr>
        <p:txBody>
          <a:bodyPr wrap="square" rtlCol="0">
            <a:spAutoFit/>
          </a:bodyPr>
          <a:lstStyle/>
          <a:p>
            <a:pPr algn="ctr"/>
            <a:r>
              <a:rPr lang="en-US" dirty="0" smtClean="0"/>
              <a:t>After signing into </a:t>
            </a:r>
            <a:r>
              <a:rPr lang="en-US" dirty="0" err="1" smtClean="0"/>
              <a:t>MyTalladega</a:t>
            </a:r>
            <a:r>
              <a:rPr lang="en-US" dirty="0" smtClean="0"/>
              <a:t>, click on the Library tab to go to the Library Page.</a:t>
            </a:r>
            <a:endParaRPr lang="en-US" dirty="0"/>
          </a:p>
        </p:txBody>
      </p:sp>
    </p:spTree>
    <p:extLst>
      <p:ext uri="{BB962C8B-B14F-4D97-AF65-F5344CB8AC3E}">
        <p14:creationId xmlns:p14="http://schemas.microsoft.com/office/powerpoint/2010/main" val="1596974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22866" y="165100"/>
            <a:ext cx="10160000" cy="5715000"/>
          </a:xfrm>
          <a:prstGeom prst="rect">
            <a:avLst/>
          </a:prstGeom>
        </p:spPr>
      </p:pic>
      <p:sp>
        <p:nvSpPr>
          <p:cNvPr id="5" name="Rectangle 4"/>
          <p:cNvSpPr/>
          <p:nvPr/>
        </p:nvSpPr>
        <p:spPr>
          <a:xfrm>
            <a:off x="2700839" y="1691924"/>
            <a:ext cx="876822" cy="28809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87651" y="5962345"/>
            <a:ext cx="10160000" cy="369332"/>
          </a:xfrm>
          <a:prstGeom prst="rect">
            <a:avLst/>
          </a:prstGeom>
          <a:noFill/>
        </p:spPr>
        <p:txBody>
          <a:bodyPr wrap="square" rtlCol="0">
            <a:spAutoFit/>
          </a:bodyPr>
          <a:lstStyle/>
          <a:p>
            <a:pPr algn="ctr"/>
            <a:r>
              <a:rPr lang="en-US" dirty="0" smtClean="0"/>
              <a:t>Then you will click on the Online Catalog link on the left side of the page.</a:t>
            </a:r>
            <a:endParaRPr lang="en-US" dirty="0"/>
          </a:p>
        </p:txBody>
      </p:sp>
    </p:spTree>
    <p:extLst>
      <p:ext uri="{BB962C8B-B14F-4D97-AF65-F5344CB8AC3E}">
        <p14:creationId xmlns:p14="http://schemas.microsoft.com/office/powerpoint/2010/main" val="2031017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0400" y="100208"/>
            <a:ext cx="10160000" cy="5715000"/>
          </a:xfrm>
          <a:prstGeom prst="rect">
            <a:avLst/>
          </a:prstGeom>
        </p:spPr>
      </p:pic>
      <p:sp>
        <p:nvSpPr>
          <p:cNvPr id="5" name="TextBox 4"/>
          <p:cNvSpPr txBox="1"/>
          <p:nvPr/>
        </p:nvSpPr>
        <p:spPr>
          <a:xfrm>
            <a:off x="1035463" y="5815208"/>
            <a:ext cx="10160000" cy="646331"/>
          </a:xfrm>
          <a:prstGeom prst="rect">
            <a:avLst/>
          </a:prstGeom>
          <a:noFill/>
        </p:spPr>
        <p:txBody>
          <a:bodyPr wrap="square" rtlCol="0">
            <a:spAutoFit/>
          </a:bodyPr>
          <a:lstStyle/>
          <a:p>
            <a:pPr algn="ctr"/>
            <a:r>
              <a:rPr lang="en-US" dirty="0" smtClean="0"/>
              <a:t>This will take you to the link for the Online Catalog, EBSCO Discovery</a:t>
            </a:r>
            <a:r>
              <a:rPr lang="en-US" dirty="0" smtClean="0"/>
              <a:t>.</a:t>
            </a:r>
          </a:p>
          <a:p>
            <a:pPr algn="ctr"/>
            <a:r>
              <a:rPr lang="en-US" dirty="0" smtClean="0"/>
              <a:t>***Note: this is where you will also find other library tutorials***</a:t>
            </a:r>
            <a:endParaRPr lang="en-US" dirty="0"/>
          </a:p>
        </p:txBody>
      </p:sp>
      <p:sp>
        <p:nvSpPr>
          <p:cNvPr id="6" name="Rectangle 5"/>
          <p:cNvSpPr/>
          <p:nvPr/>
        </p:nvSpPr>
        <p:spPr>
          <a:xfrm>
            <a:off x="3690851" y="1645920"/>
            <a:ext cx="1246909" cy="332509"/>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1795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34008" y="225687"/>
            <a:ext cx="9753600" cy="5486400"/>
          </a:xfrm>
          <a:prstGeom prst="rect">
            <a:avLst/>
          </a:prstGeom>
        </p:spPr>
      </p:pic>
      <p:sp>
        <p:nvSpPr>
          <p:cNvPr id="6" name="Right Arrow 5"/>
          <p:cNvSpPr/>
          <p:nvPr/>
        </p:nvSpPr>
        <p:spPr>
          <a:xfrm>
            <a:off x="2521261" y="1405648"/>
            <a:ext cx="1352811" cy="7766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00177" y="5849612"/>
            <a:ext cx="10160000" cy="646331"/>
          </a:xfrm>
          <a:prstGeom prst="rect">
            <a:avLst/>
          </a:prstGeom>
          <a:noFill/>
        </p:spPr>
        <p:txBody>
          <a:bodyPr wrap="square" rtlCol="0">
            <a:spAutoFit/>
          </a:bodyPr>
          <a:lstStyle/>
          <a:p>
            <a:r>
              <a:rPr lang="en-US" dirty="0" smtClean="0"/>
              <a:t>This is EBSCO Discovery. It searches all Talladega College subscribed databases, AVL databases, and the physical items that Savery Library holds. Enter your search term in the search box (ex. Civil rights).</a:t>
            </a:r>
            <a:endParaRPr lang="en-US" dirty="0"/>
          </a:p>
        </p:txBody>
      </p:sp>
    </p:spTree>
    <p:extLst>
      <p:ext uri="{BB962C8B-B14F-4D97-AF65-F5344CB8AC3E}">
        <p14:creationId xmlns:p14="http://schemas.microsoft.com/office/powerpoint/2010/main" val="3384753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4197" y="114027"/>
            <a:ext cx="9743000" cy="5480438"/>
          </a:xfrm>
          <a:prstGeom prst="rect">
            <a:avLst/>
          </a:prstGeom>
        </p:spPr>
      </p:pic>
      <p:sp>
        <p:nvSpPr>
          <p:cNvPr id="5" name="Rectangle 4"/>
          <p:cNvSpPr/>
          <p:nvPr/>
        </p:nvSpPr>
        <p:spPr>
          <a:xfrm>
            <a:off x="1536653" y="1537855"/>
            <a:ext cx="1413164" cy="274320"/>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8897" y="1537855"/>
            <a:ext cx="1268843" cy="3865418"/>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rot="5400000">
            <a:off x="832475" y="952897"/>
            <a:ext cx="698270" cy="24938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125300" y="545344"/>
            <a:ext cx="2194560" cy="1200329"/>
          </a:xfrm>
          <a:prstGeom prst="rect">
            <a:avLst/>
          </a:prstGeom>
          <a:noFill/>
        </p:spPr>
        <p:txBody>
          <a:bodyPr wrap="square" rtlCol="0">
            <a:spAutoFit/>
          </a:bodyPr>
          <a:lstStyle/>
          <a:p>
            <a:r>
              <a:rPr lang="en-US" dirty="0" smtClean="0"/>
              <a:t>After your search completes you will see the total number of results. </a:t>
            </a:r>
            <a:endParaRPr lang="en-US" dirty="0"/>
          </a:p>
        </p:txBody>
      </p:sp>
      <p:sp>
        <p:nvSpPr>
          <p:cNvPr id="10" name="TextBox 9"/>
          <p:cNvSpPr txBox="1"/>
          <p:nvPr/>
        </p:nvSpPr>
        <p:spPr>
          <a:xfrm>
            <a:off x="10125300" y="1890423"/>
            <a:ext cx="1961804" cy="1477328"/>
          </a:xfrm>
          <a:prstGeom prst="rect">
            <a:avLst/>
          </a:prstGeom>
          <a:noFill/>
        </p:spPr>
        <p:txBody>
          <a:bodyPr wrap="square" rtlCol="0">
            <a:spAutoFit/>
          </a:bodyPr>
          <a:lstStyle/>
          <a:p>
            <a:r>
              <a:rPr lang="en-US" dirty="0" smtClean="0"/>
              <a:t>Many searches begin too broad. It is now time to narrow the results.</a:t>
            </a:r>
          </a:p>
          <a:p>
            <a:endParaRPr lang="en-US" dirty="0"/>
          </a:p>
        </p:txBody>
      </p:sp>
      <p:sp>
        <p:nvSpPr>
          <p:cNvPr id="11" name="TextBox 10"/>
          <p:cNvSpPr txBox="1"/>
          <p:nvPr/>
        </p:nvSpPr>
        <p:spPr>
          <a:xfrm>
            <a:off x="10125300" y="3367751"/>
            <a:ext cx="1961804" cy="1477328"/>
          </a:xfrm>
          <a:prstGeom prst="rect">
            <a:avLst/>
          </a:prstGeom>
          <a:noFill/>
        </p:spPr>
        <p:txBody>
          <a:bodyPr wrap="square" rtlCol="0">
            <a:spAutoFit/>
          </a:bodyPr>
          <a:lstStyle/>
          <a:p>
            <a:r>
              <a:rPr lang="en-US" dirty="0" smtClean="0"/>
              <a:t>First, you will want to refine your results using the box on the left</a:t>
            </a:r>
          </a:p>
          <a:p>
            <a:endParaRPr lang="en-US" dirty="0"/>
          </a:p>
        </p:txBody>
      </p:sp>
      <p:sp>
        <p:nvSpPr>
          <p:cNvPr id="8" name="TextBox 7"/>
          <p:cNvSpPr txBox="1"/>
          <p:nvPr/>
        </p:nvSpPr>
        <p:spPr>
          <a:xfrm>
            <a:off x="194197" y="5953075"/>
            <a:ext cx="11693003" cy="646331"/>
          </a:xfrm>
          <a:prstGeom prst="rect">
            <a:avLst/>
          </a:prstGeom>
          <a:noFill/>
          <a:ln>
            <a:solidFill>
              <a:schemeClr val="accent4"/>
            </a:solidFill>
          </a:ln>
        </p:spPr>
        <p:txBody>
          <a:bodyPr wrap="square" rtlCol="0">
            <a:spAutoFit/>
          </a:bodyPr>
          <a:lstStyle/>
          <a:p>
            <a:r>
              <a:rPr lang="en-US" dirty="0" smtClean="0"/>
              <a:t>*Note: all searches have a “Research Starter” as the top result, this </a:t>
            </a:r>
            <a:r>
              <a:rPr lang="en-US" dirty="0"/>
              <a:t>is designed to simplify the research </a:t>
            </a:r>
            <a:r>
              <a:rPr lang="en-US" dirty="0" smtClean="0"/>
              <a:t>experience. It includes links to relevant articles, images, videos, and audio clips with content pulled from a variety of high quality sources. </a:t>
            </a:r>
            <a:endParaRPr lang="en-US" dirty="0"/>
          </a:p>
        </p:txBody>
      </p:sp>
      <p:sp>
        <p:nvSpPr>
          <p:cNvPr id="12" name="5-Point Star 11"/>
          <p:cNvSpPr/>
          <p:nvPr/>
        </p:nvSpPr>
        <p:spPr>
          <a:xfrm>
            <a:off x="2949817" y="1765029"/>
            <a:ext cx="868204" cy="811511"/>
          </a:xfrm>
          <a:prstGeom prst="star5">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201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p:bldP spid="10" grpId="0"/>
      <p:bldP spid="11" grpId="0"/>
      <p:bldP spid="8"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79171" y="182880"/>
            <a:ext cx="10365971" cy="5909310"/>
          </a:xfrm>
          <a:prstGeom prst="rect">
            <a:avLst/>
          </a:prstGeom>
          <a:noFill/>
        </p:spPr>
        <p:txBody>
          <a:bodyPr wrap="square" rtlCol="0">
            <a:spAutoFit/>
          </a:bodyPr>
          <a:lstStyle/>
          <a:p>
            <a:pPr marL="342900" indent="-342900">
              <a:buAutoNum type="arabicPeriod"/>
            </a:pPr>
            <a:r>
              <a:rPr lang="en-US" dirty="0" smtClean="0"/>
              <a:t>Begin by refining your results by noting that the </a:t>
            </a:r>
            <a:r>
              <a:rPr lang="en-US" b="1" dirty="0" smtClean="0"/>
              <a:t>Full Text</a:t>
            </a:r>
            <a:r>
              <a:rPr lang="en-US" dirty="0" smtClean="0"/>
              <a:t> limiter allows you to limit to items that Scholarly (Peer Reviewed) Journals, this is information that is scholarly in nature.</a:t>
            </a:r>
          </a:p>
          <a:p>
            <a:pPr marL="342900" indent="-342900">
              <a:buAutoNum type="arabicPeriod"/>
            </a:pPr>
            <a:r>
              <a:rPr lang="en-US" dirty="0" smtClean="0"/>
              <a:t>Additional options for refining results are: Source Types, Subjects, Publication, Publisher, Language, Geography, and Content Provider</a:t>
            </a:r>
          </a:p>
          <a:p>
            <a:pPr marL="800100" lvl="1" indent="-342900">
              <a:buAutoNum type="arabicPeriod"/>
            </a:pPr>
            <a:r>
              <a:rPr lang="en-US" dirty="0" smtClean="0"/>
              <a:t>Source Types: Includes magazines, newspapers, reviews, conference papers, reports, academic journals, and many more.</a:t>
            </a:r>
          </a:p>
          <a:p>
            <a:pPr marL="800100" lvl="1" indent="-342900">
              <a:buAutoNum type="arabicPeriod"/>
            </a:pPr>
            <a:r>
              <a:rPr lang="en-US" dirty="0" smtClean="0"/>
              <a:t>Subject: With broad topics, subjects can help narrow results by searching for terms commonly used to describe similar records.</a:t>
            </a:r>
          </a:p>
          <a:p>
            <a:pPr marL="800100" lvl="1" indent="-342900">
              <a:buAutoNum type="arabicPeriod"/>
            </a:pPr>
            <a:r>
              <a:rPr lang="en-US" dirty="0" smtClean="0"/>
              <a:t>Publication: provides an overview of the key journals, magazines, or other source types in your topic area and allows you to quickly filter your results.</a:t>
            </a:r>
          </a:p>
          <a:p>
            <a:pPr marL="800100" lvl="1" indent="-342900">
              <a:buAutoNum type="arabicPeriod"/>
            </a:pPr>
            <a:r>
              <a:rPr lang="en-US" dirty="0" smtClean="0"/>
              <a:t>Publisher: If Publication is too specific, or you are not familiar enough with publications, you can limit instead by Publisher. This allows you to see all items provided by one or more specific publishers.</a:t>
            </a:r>
          </a:p>
          <a:p>
            <a:pPr marL="800100" lvl="1" indent="-342900">
              <a:buAutoNum type="arabicPeriod"/>
            </a:pPr>
            <a:r>
              <a:rPr lang="en-US" dirty="0" smtClean="0"/>
              <a:t>Language: You can limit to items written in other languages.</a:t>
            </a:r>
          </a:p>
          <a:p>
            <a:pPr marL="800100" lvl="1" indent="-342900">
              <a:buAutoNum type="arabicPeriod"/>
            </a:pPr>
            <a:r>
              <a:rPr lang="en-US" dirty="0" smtClean="0"/>
              <a:t>Geography: You can also limit to a specific location</a:t>
            </a:r>
          </a:p>
          <a:p>
            <a:pPr marL="800100" lvl="1" indent="-342900">
              <a:buAutoNum type="arabicPeriod"/>
            </a:pPr>
            <a:r>
              <a:rPr lang="en-US" dirty="0" smtClean="0"/>
              <a:t>Content Provider: If you are familiar with the databases, you can limit your search to one specific database.</a:t>
            </a:r>
          </a:p>
          <a:p>
            <a:endParaRPr lang="en-US" dirty="0"/>
          </a:p>
          <a:p>
            <a:r>
              <a:rPr lang="en-US" dirty="0" smtClean="0"/>
              <a:t>Using limiters will greatly decrease your results if you have a broad search topic with a high number of search results. If you are having issues finding items to support your search term, if it is too narrow, than limiters can help increase your search results by finding like terms.</a:t>
            </a:r>
          </a:p>
        </p:txBody>
      </p:sp>
      <p:pic>
        <p:nvPicPr>
          <p:cNvPr id="2" name="Picture 1"/>
          <p:cNvPicPr>
            <a:picLocks noChangeAspect="1"/>
          </p:cNvPicPr>
          <p:nvPr/>
        </p:nvPicPr>
        <p:blipFill rotWithShape="1">
          <a:blip r:embed="rId2"/>
          <a:srcRect t="8069" r="87678" b="5956"/>
          <a:stretch/>
        </p:blipFill>
        <p:spPr>
          <a:xfrm>
            <a:off x="0" y="0"/>
            <a:ext cx="1753163" cy="6880485"/>
          </a:xfrm>
          <a:prstGeom prst="rect">
            <a:avLst/>
          </a:prstGeom>
        </p:spPr>
      </p:pic>
    </p:spTree>
    <p:extLst>
      <p:ext uri="{BB962C8B-B14F-4D97-AF65-F5344CB8AC3E}">
        <p14:creationId xmlns:p14="http://schemas.microsoft.com/office/powerpoint/2010/main" val="1983016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02178" y="529389"/>
            <a:ext cx="1452938" cy="3970318"/>
          </a:xfrm>
          <a:prstGeom prst="rect">
            <a:avLst/>
          </a:prstGeom>
          <a:noFill/>
        </p:spPr>
        <p:txBody>
          <a:bodyPr wrap="square" rtlCol="0">
            <a:spAutoFit/>
          </a:bodyPr>
          <a:lstStyle/>
          <a:p>
            <a:r>
              <a:rPr lang="en-US" dirty="0" smtClean="0"/>
              <a:t>After refining results with only Scholarly (Peer Reviewed) Journals, the number greatly decreases, but still too many results. Try adding new limiters.</a:t>
            </a:r>
            <a:endParaRPr lang="en-US" dirty="0"/>
          </a:p>
        </p:txBody>
      </p:sp>
      <p:pic>
        <p:nvPicPr>
          <p:cNvPr id="3" name="Picture 2"/>
          <p:cNvPicPr>
            <a:picLocks noChangeAspect="1"/>
          </p:cNvPicPr>
          <p:nvPr/>
        </p:nvPicPr>
        <p:blipFill>
          <a:blip r:embed="rId2"/>
          <a:stretch>
            <a:fillRect/>
          </a:stretch>
        </p:blipFill>
        <p:spPr>
          <a:xfrm>
            <a:off x="217282" y="297042"/>
            <a:ext cx="10184896" cy="5729004"/>
          </a:xfrm>
          <a:prstGeom prst="rect">
            <a:avLst/>
          </a:prstGeom>
        </p:spPr>
      </p:pic>
      <p:sp>
        <p:nvSpPr>
          <p:cNvPr id="7" name="Oval 6"/>
          <p:cNvSpPr/>
          <p:nvPr/>
        </p:nvSpPr>
        <p:spPr>
          <a:xfrm>
            <a:off x="1520581" y="1751220"/>
            <a:ext cx="1459832" cy="3773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16200000">
            <a:off x="359764" y="5891134"/>
            <a:ext cx="681977" cy="5293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57300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74821" y="5983705"/>
            <a:ext cx="10202779" cy="646331"/>
          </a:xfrm>
          <a:prstGeom prst="rect">
            <a:avLst/>
          </a:prstGeom>
          <a:noFill/>
        </p:spPr>
        <p:txBody>
          <a:bodyPr wrap="square" rtlCol="0">
            <a:spAutoFit/>
          </a:bodyPr>
          <a:lstStyle/>
          <a:p>
            <a:r>
              <a:rPr lang="en-US" dirty="0" smtClean="0"/>
              <a:t>By adding one additional limiter, Source Type: Biographies, I decreased my search results from 5.5 MILLION to only 133. </a:t>
            </a:r>
            <a:endParaRPr lang="en-US" dirty="0"/>
          </a:p>
        </p:txBody>
      </p:sp>
      <p:pic>
        <p:nvPicPr>
          <p:cNvPr id="3" name="Picture 2"/>
          <p:cNvPicPr>
            <a:picLocks noChangeAspect="1"/>
          </p:cNvPicPr>
          <p:nvPr/>
        </p:nvPicPr>
        <p:blipFill>
          <a:blip r:embed="rId2"/>
          <a:stretch>
            <a:fillRect/>
          </a:stretch>
        </p:blipFill>
        <p:spPr>
          <a:xfrm>
            <a:off x="1271928" y="234220"/>
            <a:ext cx="9808564" cy="5517317"/>
          </a:xfrm>
          <a:prstGeom prst="rect">
            <a:avLst/>
          </a:prstGeom>
        </p:spPr>
      </p:pic>
    </p:spTree>
    <p:extLst>
      <p:ext uri="{BB962C8B-B14F-4D97-AF65-F5344CB8AC3E}">
        <p14:creationId xmlns:p14="http://schemas.microsoft.com/office/powerpoint/2010/main" val="302633146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596</Words>
  <Application>Microsoft Office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Cox</dc:creator>
  <cp:lastModifiedBy>Caitlin Cox</cp:lastModifiedBy>
  <cp:revision>11</cp:revision>
  <dcterms:created xsi:type="dcterms:W3CDTF">2018-06-14T02:01:37Z</dcterms:created>
  <dcterms:modified xsi:type="dcterms:W3CDTF">2018-08-14T01:32:26Z</dcterms:modified>
</cp:coreProperties>
</file>